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9"/>
    <p:restoredTop sz="91500" autoAdjust="0"/>
  </p:normalViewPr>
  <p:slideViewPr>
    <p:cSldViewPr snapToGrid="0" snapToObjects="1" showGuides="1">
      <p:cViewPr varScale="1">
        <p:scale>
          <a:sx n="80" d="100"/>
          <a:sy n="80" d="100"/>
        </p:scale>
        <p:origin x="1720" y="480"/>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1/21/25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1/21/25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hyperlink" Target="http://www.freenove.com/tutorial.html" TargetMode="External"/><Relationship Id="rId7" Type="http://schemas.openxmlformats.org/officeDocument/2006/relationships/image" Target="../media/image52.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1.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519" y="1777455"/>
            <a:ext cx="11028962" cy="4093955"/>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Calibri" panose="020F0502020204030204" pitchFamily="34" charset="0"/>
                <a:ea typeface="Arial" charset="0"/>
                <a:cs typeface="Calibri" panose="020F0502020204030204" pitchFamily="34" charset="0"/>
              </a:rPr>
              <a:t>The </a:t>
            </a:r>
            <a:r>
              <a:rPr lang="en-US"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24FC515</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ea typeface="Arial" charset="0"/>
                <a:cs typeface="Calibri" panose="020F0502020204030204" pitchFamily="34" charset="0"/>
              </a:rPr>
              <a:t>EEProm</a:t>
            </a:r>
            <a:r>
              <a:rPr lang="en-US" dirty="0">
                <a:latin typeface="Calibri" panose="020F0502020204030204" pitchFamily="34" charset="0"/>
                <a:ea typeface="Arial" charset="0"/>
                <a:cs typeface="Calibri" panose="020F0502020204030204" pitchFamily="34" charset="0"/>
              </a:rPr>
              <a:t> communicates over I</a:t>
            </a:r>
            <a:r>
              <a:rPr lang="en-US" baseline="30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C .</a:t>
            </a:r>
          </a:p>
          <a:p>
            <a:pPr marL="342900" indent="-342900" algn="l">
              <a:spcBef>
                <a:spcPts val="400"/>
              </a:spcBef>
              <a:buFont typeface="Arial" charset="0"/>
              <a:buChar char="•"/>
            </a:pPr>
            <a:r>
              <a:rPr lang="en-US" dirty="0">
                <a:latin typeface="Calibri" panose="020F0502020204030204" pitchFamily="34" charset="0"/>
                <a:ea typeface="Arial" charset="0"/>
                <a:cs typeface="Calibri" panose="020F0502020204030204" pitchFamily="34" charset="0"/>
              </a:rPr>
              <a:t>Wire the Arduino to the </a:t>
            </a:r>
            <a:r>
              <a:rPr lang="en-US" dirty="0" err="1">
                <a:latin typeface="Calibri" panose="020F0502020204030204" pitchFamily="34" charset="0"/>
                <a:ea typeface="Arial" charset="0"/>
                <a:cs typeface="Calibri" panose="020F0502020204030204" pitchFamily="34" charset="0"/>
              </a:rPr>
              <a:t>eeprom</a:t>
            </a:r>
            <a:r>
              <a:rPr lang="en-US" dirty="0">
                <a:latin typeface="Calibri" panose="020F0502020204030204" pitchFamily="34" charset="0"/>
                <a:ea typeface="Arial" charset="0"/>
                <a:cs typeface="Calibri" panose="020F0502020204030204" pitchFamily="34" charset="0"/>
              </a:rPr>
              <a:t> as indicated.</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grpSp>
        <p:nvGrpSpPr>
          <p:cNvPr id="15" name="Group 14">
            <a:extLst>
              <a:ext uri="{FF2B5EF4-FFF2-40B4-BE49-F238E27FC236}">
                <a16:creationId xmlns:a16="http://schemas.microsoft.com/office/drawing/2014/main" id="{00ED1AA8-42C2-2380-FDEE-7E481610CD87}"/>
              </a:ext>
            </a:extLst>
          </p:cNvPr>
          <p:cNvGrpSpPr/>
          <p:nvPr/>
        </p:nvGrpSpPr>
        <p:grpSpPr>
          <a:xfrm>
            <a:off x="7544955" y="3138636"/>
            <a:ext cx="4198181" cy="3041323"/>
            <a:chOff x="7544955" y="3234888"/>
            <a:chExt cx="4198181" cy="3041323"/>
          </a:xfrm>
        </p:grpSpPr>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Calibri" panose="020F0502020204030204" pitchFamily="34" charset="0"/>
                <a:cs typeface="Calibri" panose="020F0502020204030204" pitchFamily="34" charset="0"/>
              </a:rPr>
              <a:t>I2cdetect – detects I2C devices connected to the RP</a:t>
            </a:r>
          </a:p>
          <a:p>
            <a:pPr marL="800100" lvl="1" indent="-342900" algn="l">
              <a:spcBef>
                <a:spcPts val="400"/>
              </a:spcBef>
              <a:buFont typeface="Arial" charset="0"/>
              <a:buChar char="•"/>
            </a:pPr>
            <a:r>
              <a:rPr lang="en-US" dirty="0">
                <a:latin typeface="Calibri" panose="020F0502020204030204" pitchFamily="34" charset="0"/>
                <a:cs typeface="Calibri" panose="020F0502020204030204" pitchFamily="34" charset="0"/>
              </a:rPr>
              <a:t>I2cdump – reads I2C registers</a:t>
            </a:r>
          </a:p>
          <a:p>
            <a:pPr marL="800100" lvl="1" indent="-342900" algn="l">
              <a:spcBef>
                <a:spcPts val="400"/>
              </a:spcBef>
              <a:buFont typeface="Arial" charset="0"/>
              <a:buChar char="•"/>
            </a:pPr>
            <a:r>
              <a:rPr lang="en-US" dirty="0">
                <a:latin typeface="Calibri" panose="020F0502020204030204" pitchFamily="34" charset="0"/>
                <a:cs typeface="Calibri" panose="020F0502020204030204" pitchFamily="34" charset="0"/>
              </a:rPr>
              <a:t>I2cget – reads specific I2C registers</a:t>
            </a:r>
          </a:p>
          <a:p>
            <a:pPr marL="800100" lvl="1" indent="-342900" algn="l">
              <a:spcBef>
                <a:spcPts val="400"/>
              </a:spcBef>
              <a:buFont typeface="Arial" charset="0"/>
              <a:buChar char="•"/>
            </a:pPr>
            <a:r>
              <a:rPr lang="en-US" dirty="0">
                <a:latin typeface="Calibri" panose="020F0502020204030204" pitchFamily="34" charset="0"/>
                <a:cs typeface="Calibri" panose="020F0502020204030204" pitchFamily="34" charset="0"/>
              </a:rPr>
              <a:t>I2cset – sets specific I2C registers</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Calibri" panose="020F0502020204030204" pitchFamily="34" charset="0"/>
                <a:cs typeface="Calibri" panose="020F0502020204030204" pitchFamily="34" charset="0"/>
              </a:rPr>
              <a:t>i2cdump "bcm2835 I2C adapter" 0x54</a:t>
            </a:r>
            <a:endParaRPr lang="en-US" dirty="0">
              <a:latin typeface="Calibri" panose="020F0502020204030204" pitchFamily="34" charset="0"/>
              <a:ea typeface="Arial" charset="0"/>
              <a:cs typeface="Calibri" panose="020F050202020403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149179"/>
            <a:ext cx="7500796" cy="547835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a:t>
            </a:r>
            <a:r>
              <a:rPr lang="en-US" sz="2000" dirty="0">
                <a:solidFill>
                  <a:srgbClr val="2282F0"/>
                </a:solidFill>
                <a:latin typeface="Calibri" panose="020F0502020204030204" pitchFamily="34" charset="0"/>
                <a:cs typeface="Calibri" panose="020F0502020204030204" pitchFamily="34" charset="0"/>
              </a:rPr>
              <a:t>ATGM336H-5N</a:t>
            </a:r>
            <a:r>
              <a:rPr lang="en-US" sz="2000" dirty="0">
                <a:latin typeface="Calibri" panose="020F0502020204030204" pitchFamily="34" charset="0"/>
                <a:cs typeface="Calibri" panose="020F050202020403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module uses the “NEMA message format” that reports </a:t>
            </a:r>
            <a:r>
              <a:rPr lang="en-US" sz="2000" dirty="0">
                <a:latin typeface="Calibri" panose="020F0502020204030204" pitchFamily="34" charset="0"/>
                <a:ea typeface="Arial" charset="0"/>
                <a:cs typeface="Calibri" panose="020F0502020204030204" pitchFamily="34" charset="0"/>
              </a:rPr>
              <a:t>UTC time, latitude, and longitude.</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A</a:t>
            </a:r>
            <a:r>
              <a:rPr lang="en-US" sz="2000" dirty="0">
                <a:solidFill>
                  <a:srgbClr val="2282F0"/>
                </a:solidFill>
                <a:latin typeface="Calibri" panose="020F0502020204030204" pitchFamily="34" charset="0"/>
                <a:ea typeface="Arial" charset="0"/>
                <a:cs typeface="Calibri" panose="020F0502020204030204" pitchFamily="34" charset="0"/>
              </a:rPr>
              <a:t> NEMA</a:t>
            </a:r>
            <a:r>
              <a:rPr lang="en-US" sz="2000" dirty="0">
                <a:latin typeface="Calibri" panose="020F0502020204030204" pitchFamily="34" charset="0"/>
                <a:ea typeface="Arial" charset="0"/>
                <a:cs typeface="Calibri" panose="020F0502020204030204" pitchFamily="34" charset="0"/>
              </a:rPr>
              <a:t> message report for Boston at </a:t>
            </a:r>
            <a:r>
              <a:rPr lang="en-US" sz="2000" dirty="0">
                <a:latin typeface="Arial" panose="020B0604020202020204" pitchFamily="34" charset="0"/>
                <a:ea typeface="Arial" charset="0"/>
                <a:cs typeface="Arial" panose="020B0604020202020204" pitchFamily="34" charset="0"/>
              </a:rPr>
              <a:t>(</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Finally, we can connect from the Raspberry Pi Tx (pin 8) and Rx (pin 10) pins directly to the GPS sensor.</a:t>
            </a:r>
          </a:p>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First, you’ll have to enable the RP pins RX/TX pins by adding (or editing) a line in /boot/</a:t>
            </a:r>
            <a:r>
              <a:rPr lang="en-US" sz="2000" dirty="0" err="1">
                <a:latin typeface="Calibri" panose="020F0502020204030204" pitchFamily="34" charset="0"/>
                <a:ea typeface="Arial" charset="0"/>
                <a:cs typeface="Calibri" panose="020F0502020204030204" pitchFamily="34" charset="0"/>
              </a:rPr>
              <a:t>config.txt</a:t>
            </a:r>
            <a:r>
              <a:rPr lang="en-US" sz="2000" dirty="0">
                <a:latin typeface="Calibri" panose="020F0502020204030204" pitchFamily="34" charset="0"/>
                <a:ea typeface="Arial" charset="0"/>
                <a:cs typeface="Calibri" panose="020F0502020204030204" pitchFamily="34" charset="0"/>
              </a:rPr>
              <a:t>.</a:t>
            </a:r>
          </a:p>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We need to open the native RP UART device, /dev/ttyS0.</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grpSp>
        <p:nvGrpSpPr>
          <p:cNvPr id="3" name="Group 2">
            <a:extLst>
              <a:ext uri="{FF2B5EF4-FFF2-40B4-BE49-F238E27FC236}">
                <a16:creationId xmlns:a16="http://schemas.microsoft.com/office/drawing/2014/main" id="{62CDB424-20EB-BA27-340B-188D59039521}"/>
              </a:ext>
            </a:extLst>
          </p:cNvPr>
          <p:cNvGrpSpPr/>
          <p:nvPr/>
        </p:nvGrpSpPr>
        <p:grpSpPr>
          <a:xfrm>
            <a:off x="7269097" y="1684560"/>
            <a:ext cx="4342790" cy="4038933"/>
            <a:chOff x="7269097" y="1684560"/>
            <a:chExt cx="4342790" cy="4038933"/>
          </a:xfrm>
        </p:grpSpPr>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grpSp>
        <p:nvGrpSpPr>
          <p:cNvPr id="4" name="Group 3">
            <a:extLst>
              <a:ext uri="{FF2B5EF4-FFF2-40B4-BE49-F238E27FC236}">
                <a16:creationId xmlns:a16="http://schemas.microsoft.com/office/drawing/2014/main" id="{2EB6A170-BF47-AA48-4768-2FEBC390ECC5}"/>
              </a:ext>
            </a:extLst>
          </p:cNvPr>
          <p:cNvGrpSpPr/>
          <p:nvPr/>
        </p:nvGrpSpPr>
        <p:grpSpPr>
          <a:xfrm>
            <a:off x="8137476" y="4123406"/>
            <a:ext cx="3813284" cy="1917960"/>
            <a:chOff x="8137476" y="4123406"/>
            <a:chExt cx="3813284" cy="1917960"/>
          </a:xfrm>
        </p:grpSpPr>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gr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Hall sensor </a:t>
            </a:r>
            <a:r>
              <a:rPr lang="en-US" sz="2000" dirty="0">
                <a:latin typeface="Calibri" panose="020F0502020204030204" pitchFamily="34" charset="0"/>
                <a:ea typeface="Arial" charset="0"/>
                <a:cs typeface="Calibri" panose="020F0502020204030204" pitchFamily="34"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 tutorial and pictures </a:t>
            </a:r>
            <a:r>
              <a:rPr lang="en-US" sz="2000" dirty="0">
                <a:solidFill>
                  <a:srgbClr val="2282F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grpSp>
        <p:nvGrpSpPr>
          <p:cNvPr id="24" name="Group 23">
            <a:extLst>
              <a:ext uri="{FF2B5EF4-FFF2-40B4-BE49-F238E27FC236}">
                <a16:creationId xmlns:a16="http://schemas.microsoft.com/office/drawing/2014/main" id="{F193CCDB-2CCA-F4EA-AA64-A4451B49B0B7}"/>
              </a:ext>
            </a:extLst>
          </p:cNvPr>
          <p:cNvGrpSpPr/>
          <p:nvPr/>
        </p:nvGrpSpPr>
        <p:grpSpPr>
          <a:xfrm>
            <a:off x="7349723" y="3854467"/>
            <a:ext cx="4103093" cy="2072939"/>
            <a:chOff x="7349723" y="3854467"/>
            <a:chExt cx="4103093" cy="2072939"/>
          </a:xfrm>
        </p:grpSpPr>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grpSp>
        <p:nvGrpSpPr>
          <p:cNvPr id="10" name="Group 9">
            <a:extLst>
              <a:ext uri="{FF2B5EF4-FFF2-40B4-BE49-F238E27FC236}">
                <a16:creationId xmlns:a16="http://schemas.microsoft.com/office/drawing/2014/main" id="{3BA43C6E-9933-6C3D-7891-7FE55C0C75A2}"/>
              </a:ext>
            </a:extLst>
          </p:cNvPr>
          <p:cNvGrpSpPr/>
          <p:nvPr/>
        </p:nvGrpSpPr>
        <p:grpSpPr>
          <a:xfrm>
            <a:off x="7395413" y="3854466"/>
            <a:ext cx="3993538" cy="2272667"/>
            <a:chOff x="7395413" y="3854466"/>
            <a:chExt cx="3993538" cy="2272667"/>
          </a:xfrm>
        </p:grpSpPr>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gr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grpSp>
        <p:nvGrpSpPr>
          <p:cNvPr id="4" name="Group 3">
            <a:extLst>
              <a:ext uri="{FF2B5EF4-FFF2-40B4-BE49-F238E27FC236}">
                <a16:creationId xmlns:a16="http://schemas.microsoft.com/office/drawing/2014/main" id="{D415670A-6C43-A90F-4B13-25BDEB947E27}"/>
              </a:ext>
            </a:extLst>
          </p:cNvPr>
          <p:cNvGrpSpPr/>
          <p:nvPr/>
        </p:nvGrpSpPr>
        <p:grpSpPr>
          <a:xfrm>
            <a:off x="7451679" y="3854466"/>
            <a:ext cx="4041141" cy="1917959"/>
            <a:chOff x="7451679" y="3854466"/>
            <a:chExt cx="4041141" cy="1917959"/>
          </a:xfrm>
        </p:grpSpPr>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gr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899975A-1D50-5785-A71A-13D6369D936A}"/>
              </a:ext>
            </a:extLst>
          </p:cNvPr>
          <p:cNvGrpSpPr/>
          <p:nvPr/>
        </p:nvGrpSpPr>
        <p:grpSpPr>
          <a:xfrm>
            <a:off x="6294769" y="3608062"/>
            <a:ext cx="4814926" cy="2265487"/>
            <a:chOff x="6294769" y="3608062"/>
            <a:chExt cx="4814926" cy="2265487"/>
          </a:xfrm>
        </p:grpSpPr>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6469215"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Courier New" panose="02070309020205020404" pitchFamily="49" charset="0"/>
                <a:cs typeface="Courier New" panose="02070309020205020404" pitchFamily="49" charset="0"/>
              </a:rPr>
              <a:t>// HC12 Connections</a:t>
            </a:r>
          </a:p>
          <a:p>
            <a:pPr algn="l">
              <a:spcBef>
                <a:spcPts val="0"/>
              </a:spcBef>
            </a:pPr>
            <a:r>
              <a:rPr lang="en-US" sz="1600" dirty="0">
                <a:latin typeface="Courier New" panose="02070309020205020404" pitchFamily="49" charset="0"/>
                <a:cs typeface="Courier New" panose="02070309020205020404" pitchFamily="49" charset="0"/>
              </a:rPr>
              <a:t>//    HC12  FDMI1232  RP</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(pin 10)</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(pin 8)</a:t>
            </a:r>
          </a:p>
          <a:p>
            <a:pPr algn="l">
              <a:spcBef>
                <a:spcPts val="0"/>
              </a:spcBef>
            </a:pPr>
            <a:r>
              <a:rPr lang="en-US" sz="1600" dirty="0">
                <a:latin typeface="Courier New" panose="02070309020205020404" pitchFamily="49" charset="0"/>
                <a:cs typeface="Courier New" panose="02070309020205020404" pitchFamily="49" charset="0"/>
              </a:rPr>
              <a:t>//    set   NC        set (pin 7)</a:t>
            </a:r>
          </a:p>
          <a:p>
            <a:pPr algn="l">
              <a:spcBef>
                <a:spcPts val="0"/>
              </a:spcBef>
            </a:pPr>
            <a:endParaRPr lang="en-US" sz="11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D9A5475-D3E1-C101-00DC-1E9ADF9EE526}"/>
              </a:ext>
            </a:extLst>
          </p:cNvPr>
          <p:cNvGrpSpPr/>
          <p:nvPr/>
        </p:nvGrpSpPr>
        <p:grpSpPr>
          <a:xfrm>
            <a:off x="7169012" y="3854466"/>
            <a:ext cx="4938321" cy="2496203"/>
            <a:chOff x="7169012" y="3854466"/>
            <a:chExt cx="4938321" cy="2496203"/>
          </a:xfrm>
        </p:grpSpPr>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a:p>
            <a:pPr marL="342900" indent="-342900" algn="l">
              <a:spcBef>
                <a:spcPts val="400"/>
              </a:spcBef>
              <a:buFont typeface="Arial" charset="0"/>
              <a:buChar char="•"/>
            </a:pPr>
            <a:r>
              <a:rPr lang="en-US" sz="2000" dirty="0">
                <a:latin typeface="Arial" charset="0"/>
                <a:ea typeface="Arial" charset="0"/>
                <a:cs typeface="Arial" charset="0"/>
              </a:rPr>
              <a:t>High end RP’s are pretty spiffy: 64 bit multicore processors with up to 16GB RAM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a:endCxn id="59" idx="0"/>
          </p:cNvCxnSpPr>
          <p:nvPr/>
        </p:nvCxnSpPr>
        <p:spPr>
          <a:xfrm flipV="1">
            <a:off x="8561664" y="2247630"/>
            <a:ext cx="1312465" cy="11385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
        <p:nvSpPr>
          <p:cNvPr id="4" name="TextBox 3">
            <a:extLst>
              <a:ext uri="{FF2B5EF4-FFF2-40B4-BE49-F238E27FC236}">
                <a16:creationId xmlns:a16="http://schemas.microsoft.com/office/drawing/2014/main" id="{1AEAC522-8D74-B3F2-1F02-34C8DA619AED}"/>
              </a:ext>
            </a:extLst>
          </p:cNvPr>
          <p:cNvSpPr txBox="1"/>
          <p:nvPr/>
        </p:nvSpPr>
        <p:spPr>
          <a:xfrm>
            <a:off x="6513536" y="3695178"/>
            <a:ext cx="4446740" cy="1164921"/>
          </a:xfrm>
          <a:prstGeom prst="rect">
            <a:avLst/>
          </a:prstGeom>
          <a:noFill/>
        </p:spPr>
        <p:txBody>
          <a:bodyPr wrap="square" rtlCol="0">
            <a:noAutofit/>
          </a:bodyPr>
          <a:lstStyle/>
          <a:p>
            <a:r>
              <a:rPr lang="en-US" dirty="0" err="1">
                <a:latin typeface="Calibri" panose="020F0502020204030204" pitchFamily="34" charset="0"/>
                <a:cs typeface="Calibri" panose="020F0502020204030204" pitchFamily="34" charset="0"/>
              </a:rPr>
              <a:t>pulseIn</a:t>
            </a:r>
            <a:r>
              <a:rPr lang="en-US" dirty="0">
                <a:latin typeface="Calibri" panose="020F0502020204030204" pitchFamily="34" charset="0"/>
                <a:cs typeface="Calibri" panose="020F0502020204030204" pitchFamily="34" charset="0"/>
              </a:rPr>
              <a:t>(pin, value):  Starts timer when pin goes from !value to value and stops timer when pin goes </a:t>
            </a:r>
            <a:r>
              <a:rPr lang="en-US" dirty="0" err="1">
                <a:latin typeface="Calibri" panose="020F0502020204030204" pitchFamily="34" charset="0"/>
                <a:cs typeface="Calibri" panose="020F0502020204030204" pitchFamily="34" charset="0"/>
              </a:rPr>
              <a:t>beack</a:t>
            </a:r>
            <a:r>
              <a:rPr lang="en-US" dirty="0">
                <a:latin typeface="Calibri" panose="020F0502020204030204" pitchFamily="34" charset="0"/>
                <a:cs typeface="Calibri" panose="020F0502020204030204" pitchFamily="34" charset="0"/>
              </a:rPr>
              <a:t> to !value.</a:t>
            </a:r>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02174" y="1149147"/>
            <a:ext cx="10037921" cy="5271372"/>
          </a:xfrm>
        </p:spPr>
        <p:txBody>
          <a:bodyPr>
            <a:noAutofit/>
          </a:bodyPr>
          <a:lstStyle/>
          <a:p>
            <a:pPr marL="342900" indent="-342900" algn="l">
              <a:lnSpc>
                <a:spcPct val="100000"/>
              </a:lnSpc>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Wire the Arduino as shown (right) to the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DHT-11</a:t>
            </a:r>
            <a:r>
              <a:rPr lang="en-US" sz="2000" dirty="0">
                <a:latin typeface="Calibri" panose="020F0502020204030204" pitchFamily="34" charset="0"/>
                <a:ea typeface="Arial" charset="0"/>
                <a:cs typeface="Calibri" panose="020F0502020204030204" pitchFamily="34" charset="0"/>
              </a:rPr>
              <a:t> sensor.</a:t>
            </a:r>
          </a:p>
          <a:p>
            <a:pPr marL="342900" indent="-342900" algn="l">
              <a:lnSpc>
                <a:spcPct val="100000"/>
              </a:lnSpc>
              <a:spcBef>
                <a:spcPts val="0"/>
              </a:spcBef>
              <a:buFont typeface="Arial" charset="0"/>
              <a:buChar char="•"/>
            </a:pPr>
            <a:r>
              <a:rPr lang="en-US" sz="2000" dirty="0">
                <a:solidFill>
                  <a:srgbClr val="000000"/>
                </a:solidFill>
                <a:effectLst/>
                <a:latin typeface="Calibri" panose="020F0502020204030204" pitchFamily="34" charset="0"/>
                <a:cs typeface="Calibri" panose="020F0502020204030204" pitchFamily="34" charset="0"/>
              </a:rPr>
              <a:t>Single-bus data format is used for communication and synchronization. One communication process is about 4ms. Data consists of decimal and integral parts. A complete data transmission is 40bit. </a:t>
            </a:r>
            <a:r>
              <a:rPr lang="en-US" sz="2000" dirty="0">
                <a:solidFill>
                  <a:srgbClr val="000000"/>
                </a:solidFill>
                <a:latin typeface="Calibri" panose="020F0502020204030204" pitchFamily="34" charset="0"/>
                <a:cs typeface="Calibri" panose="020F0502020204030204" pitchFamily="34" charset="0"/>
              </a:rPr>
              <a:t>S</a:t>
            </a:r>
            <a:r>
              <a:rPr lang="en-US" sz="2000" dirty="0">
                <a:solidFill>
                  <a:srgbClr val="000000"/>
                </a:solidFill>
                <a:effectLst/>
                <a:latin typeface="Calibri" panose="020F0502020204030204" pitchFamily="34" charset="0"/>
                <a:cs typeface="Calibri" panose="020F0502020204030204" pitchFamily="34" charset="0"/>
              </a:rPr>
              <a:t>ensor sends higher data bit first. Data format: 8bit integral RH data + 8bit decimal RH data + 8bit integral T data + 8bit decimal T data + 8bit check sum. If the data transmission is right, the check-sum should be the last 8bit of "8bit integral RH data + 8bit decimal RH data + 8bit integral T data + 8bit decimal T data".</a:t>
            </a:r>
            <a:endParaRPr lang="en-US" sz="2000" dirty="0">
              <a:latin typeface="Calibri" panose="020F0502020204030204" pitchFamily="34" charset="0"/>
              <a:ea typeface="Arial" charset="0"/>
              <a:cs typeface="Calibri" panose="020F0502020204030204" pitchFamily="34" charset="0"/>
            </a:endParaRPr>
          </a:p>
          <a:p>
            <a:pPr marL="342900" indent="-342900" algn="l">
              <a:lnSpc>
                <a:spcPct val="100000"/>
              </a:lnSpc>
              <a:spcBef>
                <a:spcPts val="0"/>
              </a:spcBef>
              <a:buFont typeface="Arial"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lnSpc>
                <a:spcPct val="100000"/>
              </a:lnSpc>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 code is in the appendix.  Output taken in my apartment. I need to turn up the heat.</a:t>
            </a:r>
          </a:p>
          <a:p>
            <a:pPr marL="342900" indent="-342900" algn="l">
              <a:lnSpc>
                <a:spcPct val="100000"/>
              </a:lnSpc>
              <a:spcBef>
                <a:spcPts val="0"/>
              </a:spcBef>
              <a:buFont typeface="Arial"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lnSpc>
                <a:spcPct val="100000"/>
              </a:lnSpc>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Output</a:t>
            </a:r>
            <a:endParaRPr lang="en-US" sz="1600" dirty="0">
              <a:latin typeface="Calibri" panose="020F0502020204030204" pitchFamily="34" charset="0"/>
              <a:ea typeface="Arial" charset="0"/>
              <a:cs typeface="Calibri" panose="020F0502020204030204" pitchFamily="34" charset="0"/>
            </a:endParaRP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Humidity: 20%</a:t>
            </a: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Temperature: 17C</a:t>
            </a: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Temperature: 62.60F</a:t>
            </a:r>
          </a:p>
          <a:p>
            <a:pPr lvl="1" algn="l">
              <a:lnSpc>
                <a:spcPct val="100000"/>
              </a:lnSpc>
              <a:spcBef>
                <a:spcPts val="0"/>
              </a:spcBef>
            </a:pPr>
            <a:endParaRPr lang="en-US" sz="1600" dirty="0">
              <a:latin typeface="Courier New" panose="02070309020205020404" pitchFamily="49" charset="0"/>
              <a:ea typeface="Arial" charset="0"/>
              <a:cs typeface="Courier New" panose="02070309020205020404" pitchFamily="49" charset="0"/>
            </a:endParaRP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Humidity: 20%</a:t>
            </a: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Temperature: 17C</a:t>
            </a: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4" name="TextBox 3">
            <a:extLst>
              <a:ext uri="{FF2B5EF4-FFF2-40B4-BE49-F238E27FC236}">
                <a16:creationId xmlns:a16="http://schemas.microsoft.com/office/drawing/2014/main" id="{9AC05E24-7E71-6C45-9C56-FCA43F140E4F}"/>
              </a:ext>
            </a:extLst>
          </p:cNvPr>
          <p:cNvSpPr txBox="1"/>
          <p:nvPr/>
        </p:nvSpPr>
        <p:spPr>
          <a:xfrm>
            <a:off x="10344078" y="783403"/>
            <a:ext cx="1237839" cy="369332"/>
          </a:xfrm>
          <a:prstGeom prst="rect">
            <a:avLst/>
          </a:prstGeom>
          <a:noFill/>
        </p:spPr>
        <p:txBody>
          <a:bodyPr wrap="none" rtlCol="0">
            <a:spAutoFit/>
          </a:bodyPr>
          <a:lstStyle/>
          <a:p>
            <a:r>
              <a:rPr lang="en-US" dirty="0"/>
              <a:t>Freenove</a:t>
            </a:r>
          </a:p>
        </p:txBody>
      </p:sp>
      <p:grpSp>
        <p:nvGrpSpPr>
          <p:cNvPr id="26" name="Group 25">
            <a:extLst>
              <a:ext uri="{FF2B5EF4-FFF2-40B4-BE49-F238E27FC236}">
                <a16:creationId xmlns:a16="http://schemas.microsoft.com/office/drawing/2014/main" id="{68EE53C4-F88F-CB21-DADA-78F39C79409A}"/>
              </a:ext>
            </a:extLst>
          </p:cNvPr>
          <p:cNvGrpSpPr/>
          <p:nvPr/>
        </p:nvGrpSpPr>
        <p:grpSpPr>
          <a:xfrm>
            <a:off x="9844463" y="1445410"/>
            <a:ext cx="2103694" cy="2697549"/>
            <a:chOff x="4646951" y="3761185"/>
            <a:chExt cx="2103694" cy="2697549"/>
          </a:xfrm>
        </p:grpSpPr>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73842"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404731"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76449"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p:cNvCxnSpPr>
            <p:nvPr/>
          </p:nvCxnSpPr>
          <p:spPr>
            <a:xfrm flipV="1">
              <a:off x="4934061"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73762"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303615"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88C00125-39AE-3499-F615-731BB7AE17DB}"/>
              </a:ext>
            </a:extLst>
          </p:cNvPr>
          <p:cNvGrpSpPr/>
          <p:nvPr/>
        </p:nvGrpSpPr>
        <p:grpSpPr>
          <a:xfrm>
            <a:off x="8077200" y="4413412"/>
            <a:ext cx="3896902" cy="1917959"/>
            <a:chOff x="7467721" y="3854466"/>
            <a:chExt cx="3896902" cy="1917959"/>
          </a:xfrm>
        </p:grpSpPr>
        <p:sp>
          <p:nvSpPr>
            <p:cNvPr id="6" name="Rectangle 5">
              <a:extLst>
                <a:ext uri="{FF2B5EF4-FFF2-40B4-BE49-F238E27FC236}">
                  <a16:creationId xmlns:a16="http://schemas.microsoft.com/office/drawing/2014/main" id="{D669531C-7390-274E-88A1-916F42CFFDE4}"/>
                </a:ext>
              </a:extLst>
            </p:cNvPr>
            <p:cNvSpPr/>
            <p:nvPr/>
          </p:nvSpPr>
          <p:spPr>
            <a:xfrm>
              <a:off x="7467721"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39718"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46102"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20026"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50464"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70676"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5548"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93863"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60130"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67261"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55885"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30672"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32944"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40265"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804991"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212293" y="4287379"/>
              <a:ext cx="420308" cy="338554"/>
            </a:xfrm>
            <a:prstGeom prst="rect">
              <a:avLst/>
            </a:prstGeom>
            <a:noFill/>
          </p:spPr>
          <p:txBody>
            <a:bodyPr wrap="none" rtlCol="0">
              <a:spAutoFit/>
            </a:bodyPr>
            <a:lstStyle/>
            <a:p>
              <a:r>
                <a:rPr lang="en-US" sz="1600"/>
                <a:t>1K</a:t>
              </a:r>
              <a:endParaRPr lang="en-US"/>
            </a:p>
          </p:txBody>
        </p:sp>
      </p:gr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318387" y="1549957"/>
            <a:ext cx="11473707"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dirty="0">
                <a:latin typeface="Calibri" panose="020F0502020204030204" pitchFamily="34" charset="0"/>
                <a:cs typeface="Calibri" panose="020F0502020204030204" pitchFamily="34" charset="0"/>
              </a:rPr>
              <a:t>Lab: Measure Acceleration and angular velocity</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MPU-6050</a:t>
            </a:r>
            <a:r>
              <a:rPr lang="en-US" sz="2000" dirty="0">
                <a:latin typeface="Calibri" panose="020F0502020204030204" pitchFamily="34" charset="0"/>
                <a:ea typeface="Arial" charset="0"/>
                <a:cs typeface="Calibri" panose="020F0502020204030204" pitchFamily="34" charset="0"/>
              </a:rPr>
              <a:t> is gyro, accelerometer and temperature sensor. Wire the Arduino as shown.  </a:t>
            </a:r>
          </a:p>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Here is sample output:</a:t>
            </a:r>
            <a:endParaRPr lang="en-US" dirty="0">
              <a:latin typeface="Calibri" panose="020F0502020204030204" pitchFamily="34" charset="0"/>
              <a:ea typeface="Arial" charset="0"/>
              <a:cs typeface="Calibri" panose="020F0502020204030204" pitchFamily="34"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12122</TotalTime>
  <Words>32349</Words>
  <Application>Microsoft Macintosh PowerPoint</Application>
  <PresentationFormat>Widescreen</PresentationFormat>
  <Paragraphs>4643</Paragraphs>
  <Slides>225</Slides>
  <Notes>224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225</vt:i4>
      </vt:variant>
    </vt:vector>
  </HeadingPairs>
  <TitlesOfParts>
    <vt:vector size="235" baseType="lpstr">
      <vt:lpstr>Arial</vt:lpstr>
      <vt:lpstr>Calibri</vt:lpstr>
      <vt:lpstr>Calibri Light</vt:lpstr>
      <vt:lpstr>Cambria Math</vt:lpstr>
      <vt:lpstr>Cordia New</vt:lpstr>
      <vt:lpstr>Courier New</vt:lpstr>
      <vt:lpstr>Helvetica Light</vt:lpstr>
      <vt:lpstr>Math1Mono</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1813</cp:revision>
  <cp:lastPrinted>2020-04-22T22:26:19Z</cp:lastPrinted>
  <dcterms:created xsi:type="dcterms:W3CDTF">2017-02-22T19:21:19Z</dcterms:created>
  <dcterms:modified xsi:type="dcterms:W3CDTF">2025-01-22T00:50:44Z</dcterms:modified>
  <cp:category/>
</cp:coreProperties>
</file>